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1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94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96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37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28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7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14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35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0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263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29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29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3D99D-A771-4A55-B1F6-4489A8ED403A}" type="datetimeFigureOut">
              <a:rPr lang="fr-FR" smtClean="0"/>
              <a:t>17/03/2022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3981-1124-4FD0-A7D7-550BF3E21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87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à coins arrondis 32"/>
          <p:cNvSpPr/>
          <p:nvPr/>
        </p:nvSpPr>
        <p:spPr>
          <a:xfrm>
            <a:off x="6098682" y="5770630"/>
            <a:ext cx="3694985" cy="6757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5"/>
          <p:cNvSpPr txBox="1">
            <a:spLocks noChangeArrowheads="1"/>
          </p:cNvSpPr>
          <p:nvPr/>
        </p:nvSpPr>
        <p:spPr bwMode="auto">
          <a:xfrm>
            <a:off x="1603171" y="1088366"/>
            <a:ext cx="1167308" cy="31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1463" dirty="0">
                <a:solidFill>
                  <a:schemeClr val="accent2"/>
                </a:solidFill>
              </a:rPr>
              <a:t>Collectivités</a:t>
            </a:r>
          </a:p>
        </p:txBody>
      </p:sp>
      <p:sp>
        <p:nvSpPr>
          <p:cNvPr id="6" name="ZoneTexte 13"/>
          <p:cNvSpPr txBox="1">
            <a:spLocks noChangeArrowheads="1"/>
          </p:cNvSpPr>
          <p:nvPr/>
        </p:nvSpPr>
        <p:spPr bwMode="auto">
          <a:xfrm>
            <a:off x="343139" y="5949760"/>
            <a:ext cx="1167308" cy="31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1463" dirty="0">
                <a:solidFill>
                  <a:srgbClr val="0E98D5"/>
                </a:solidFill>
              </a:rPr>
              <a:t>Citoyens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690829" y="903880"/>
            <a:ext cx="1168598" cy="3174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463" dirty="0">
                <a:solidFill>
                  <a:schemeClr val="accent5"/>
                </a:solidFill>
              </a:rPr>
              <a:t>Entreprises</a:t>
            </a:r>
          </a:p>
        </p:txBody>
      </p:sp>
      <p:sp>
        <p:nvSpPr>
          <p:cNvPr id="8" name="ZoneTexte 15"/>
          <p:cNvSpPr txBox="1">
            <a:spLocks noChangeArrowheads="1"/>
          </p:cNvSpPr>
          <p:nvPr/>
        </p:nvSpPr>
        <p:spPr bwMode="auto">
          <a:xfrm>
            <a:off x="2376608" y="4470833"/>
            <a:ext cx="1167308" cy="31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1463" dirty="0">
                <a:solidFill>
                  <a:srgbClr val="A11E4B"/>
                </a:solidFill>
              </a:rPr>
              <a:t>Associations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085757" y="3474301"/>
            <a:ext cx="2177256" cy="7677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1463" dirty="0">
                <a:solidFill>
                  <a:schemeClr val="accent6"/>
                </a:solidFill>
              </a:rPr>
              <a:t>Etablissements </a:t>
            </a:r>
            <a:r>
              <a:rPr lang="fr-FR" sz="1463" dirty="0" smtClean="0">
                <a:solidFill>
                  <a:schemeClr val="accent6"/>
                </a:solidFill>
              </a:rPr>
              <a:t>d’enseignement et de recherche</a:t>
            </a:r>
            <a:endParaRPr lang="fr-FR" sz="1463" dirty="0">
              <a:solidFill>
                <a:schemeClr val="accent6"/>
              </a:solidFill>
            </a:endParaRPr>
          </a:p>
        </p:txBody>
      </p:sp>
      <p:sp>
        <p:nvSpPr>
          <p:cNvPr id="10" name="ZoneTexte 17"/>
          <p:cNvSpPr txBox="1">
            <a:spLocks noChangeArrowheads="1"/>
          </p:cNvSpPr>
          <p:nvPr/>
        </p:nvSpPr>
        <p:spPr bwMode="auto">
          <a:xfrm>
            <a:off x="364216" y="838136"/>
            <a:ext cx="1509117" cy="267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1138" i="1" dirty="0">
                <a:solidFill>
                  <a:schemeClr val="accent2"/>
                </a:solidFill>
              </a:rPr>
              <a:t>Région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903615" y="330046"/>
            <a:ext cx="1795463" cy="3924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975" i="1" dirty="0">
                <a:solidFill>
                  <a:schemeClr val="accent5"/>
                </a:solidFill>
              </a:rPr>
              <a:t>Dont les services/productions contribuent directement au DD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465007" y="1281635"/>
            <a:ext cx="2203917" cy="392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975" i="1" dirty="0">
                <a:solidFill>
                  <a:schemeClr val="accent5"/>
                </a:solidFill>
              </a:rPr>
              <a:t>Qui accompagnent d’autres entreprises dans démarches RSE, DD etc…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353754" y="1613575"/>
            <a:ext cx="2133402" cy="5424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975" i="1" dirty="0">
                <a:solidFill>
                  <a:schemeClr val="accent5"/>
                </a:solidFill>
              </a:rPr>
              <a:t>Qui prennent en compte le DD dans </a:t>
            </a:r>
            <a:r>
              <a:rPr lang="fr-FR" sz="975" i="1" dirty="0" smtClean="0">
                <a:solidFill>
                  <a:schemeClr val="accent5"/>
                </a:solidFill>
              </a:rPr>
              <a:t>leurs pratiques et </a:t>
            </a:r>
            <a:r>
              <a:rPr lang="fr-FR" sz="975" i="1" dirty="0">
                <a:solidFill>
                  <a:schemeClr val="accent5"/>
                </a:solidFill>
              </a:rPr>
              <a:t>productions sans lien direct initial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734273" y="3262196"/>
            <a:ext cx="733922" cy="2423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975" i="1" dirty="0" smtClean="0">
                <a:solidFill>
                  <a:schemeClr val="accent6"/>
                </a:solidFill>
              </a:rPr>
              <a:t>Ecole</a:t>
            </a:r>
            <a:endParaRPr lang="fr-FR" sz="975" i="1" dirty="0">
              <a:solidFill>
                <a:schemeClr val="accent6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880866" y="3492859"/>
            <a:ext cx="733922" cy="2423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975" i="1" dirty="0">
                <a:solidFill>
                  <a:schemeClr val="accent6"/>
                </a:solidFill>
              </a:rPr>
              <a:t>Collège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434384" y="3903178"/>
            <a:ext cx="733922" cy="2423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975" i="1" dirty="0">
                <a:solidFill>
                  <a:schemeClr val="accent6"/>
                </a:solidFill>
              </a:rPr>
              <a:t>Lycée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168080" y="4470833"/>
            <a:ext cx="1333699" cy="392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975" i="1" dirty="0">
                <a:solidFill>
                  <a:schemeClr val="accent6"/>
                </a:solidFill>
              </a:rPr>
              <a:t>Supérieur formant aux métiers du DD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719488" y="4358334"/>
            <a:ext cx="1880814" cy="542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975" i="1" dirty="0">
                <a:solidFill>
                  <a:schemeClr val="accent6"/>
                </a:solidFill>
              </a:rPr>
              <a:t>Supérieur sans lien direct avec formation métier du DD mais intégrant ses principes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526122" y="2836234"/>
            <a:ext cx="2267545" cy="2423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975" i="1" dirty="0">
                <a:solidFill>
                  <a:schemeClr val="accent6"/>
                </a:solidFill>
              </a:rPr>
              <a:t>Formation spécialisée, pour adultes…</a:t>
            </a:r>
          </a:p>
        </p:txBody>
      </p:sp>
      <p:sp>
        <p:nvSpPr>
          <p:cNvPr id="20" name="ZoneTexte 27"/>
          <p:cNvSpPr txBox="1">
            <a:spLocks noChangeArrowheads="1"/>
          </p:cNvSpPr>
          <p:nvPr/>
        </p:nvSpPr>
        <p:spPr bwMode="auto">
          <a:xfrm>
            <a:off x="2909575" y="5018929"/>
            <a:ext cx="1167309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975" i="1" dirty="0" smtClean="0">
                <a:solidFill>
                  <a:srgbClr val="A11E4B"/>
                </a:solidFill>
              </a:rPr>
              <a:t>Protection de l’environnement</a:t>
            </a:r>
            <a:endParaRPr lang="fr-FR" sz="975" i="1" dirty="0">
              <a:solidFill>
                <a:srgbClr val="A11E4B"/>
              </a:solidFill>
            </a:endParaRPr>
          </a:p>
        </p:txBody>
      </p:sp>
      <p:sp>
        <p:nvSpPr>
          <p:cNvPr id="21" name="ZoneTexte 28"/>
          <p:cNvSpPr txBox="1">
            <a:spLocks noChangeArrowheads="1"/>
          </p:cNvSpPr>
          <p:nvPr/>
        </p:nvSpPr>
        <p:spPr bwMode="auto">
          <a:xfrm>
            <a:off x="803888" y="4967784"/>
            <a:ext cx="116730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975" i="1" dirty="0" smtClean="0">
                <a:solidFill>
                  <a:srgbClr val="A11E4B"/>
                </a:solidFill>
              </a:rPr>
              <a:t>Développement économique</a:t>
            </a:r>
            <a:endParaRPr lang="fr-FR" sz="975" i="1" dirty="0">
              <a:solidFill>
                <a:srgbClr val="A11E4B"/>
              </a:solidFill>
            </a:endParaRPr>
          </a:p>
        </p:txBody>
      </p:sp>
      <p:sp>
        <p:nvSpPr>
          <p:cNvPr id="22" name="ZoneTexte 29"/>
          <p:cNvSpPr txBox="1">
            <a:spLocks noChangeArrowheads="1"/>
          </p:cNvSpPr>
          <p:nvPr/>
        </p:nvSpPr>
        <p:spPr bwMode="auto">
          <a:xfrm>
            <a:off x="3207992" y="4198586"/>
            <a:ext cx="1167308" cy="24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975" i="1" dirty="0" smtClean="0">
                <a:solidFill>
                  <a:srgbClr val="A11E4B"/>
                </a:solidFill>
              </a:rPr>
              <a:t>Approche sociale</a:t>
            </a:r>
            <a:endParaRPr lang="fr-FR" sz="975" i="1" dirty="0">
              <a:solidFill>
                <a:srgbClr val="A11E4B"/>
              </a:solidFill>
            </a:endParaRPr>
          </a:p>
        </p:txBody>
      </p:sp>
      <p:sp>
        <p:nvSpPr>
          <p:cNvPr id="23" name="ZoneTexte 30"/>
          <p:cNvSpPr txBox="1">
            <a:spLocks noChangeArrowheads="1"/>
          </p:cNvSpPr>
          <p:nvPr/>
        </p:nvSpPr>
        <p:spPr bwMode="auto">
          <a:xfrm>
            <a:off x="1209299" y="4155885"/>
            <a:ext cx="1167309" cy="24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975" i="1" dirty="0" smtClean="0">
                <a:solidFill>
                  <a:srgbClr val="A11E4B"/>
                </a:solidFill>
              </a:rPr>
              <a:t>Culturelle</a:t>
            </a:r>
            <a:endParaRPr lang="fr-FR" sz="975" i="1" dirty="0">
              <a:solidFill>
                <a:srgbClr val="A11E4B"/>
              </a:solidFill>
            </a:endParaRPr>
          </a:p>
        </p:txBody>
      </p:sp>
      <p:sp>
        <p:nvSpPr>
          <p:cNvPr id="25" name="ZoneTexte 32"/>
          <p:cNvSpPr txBox="1">
            <a:spLocks noChangeArrowheads="1"/>
          </p:cNvSpPr>
          <p:nvPr/>
        </p:nvSpPr>
        <p:spPr bwMode="auto">
          <a:xfrm>
            <a:off x="1882201" y="2581495"/>
            <a:ext cx="2175967" cy="31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1463" dirty="0">
                <a:solidFill>
                  <a:srgbClr val="C1953A"/>
                </a:solidFill>
              </a:rPr>
              <a:t>Services publics</a:t>
            </a:r>
          </a:p>
        </p:txBody>
      </p:sp>
      <p:sp>
        <p:nvSpPr>
          <p:cNvPr id="26" name="ZoneTexte 33"/>
          <p:cNvSpPr txBox="1">
            <a:spLocks noChangeArrowheads="1"/>
          </p:cNvSpPr>
          <p:nvPr/>
        </p:nvSpPr>
        <p:spPr bwMode="auto">
          <a:xfrm>
            <a:off x="3076276" y="2369536"/>
            <a:ext cx="2175967" cy="24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975" i="1" dirty="0" smtClean="0">
                <a:solidFill>
                  <a:srgbClr val="C1953A"/>
                </a:solidFill>
              </a:rPr>
              <a:t>Agences et établissements </a:t>
            </a:r>
            <a:r>
              <a:rPr lang="fr-FR" sz="975" i="1" dirty="0">
                <a:solidFill>
                  <a:srgbClr val="C1953A"/>
                </a:solidFill>
              </a:rPr>
              <a:t>publics</a:t>
            </a:r>
          </a:p>
        </p:txBody>
      </p:sp>
      <p:sp>
        <p:nvSpPr>
          <p:cNvPr id="27" name="ZoneTexte 17"/>
          <p:cNvSpPr txBox="1">
            <a:spLocks noChangeArrowheads="1"/>
          </p:cNvSpPr>
          <p:nvPr/>
        </p:nvSpPr>
        <p:spPr bwMode="auto">
          <a:xfrm>
            <a:off x="897675" y="1512724"/>
            <a:ext cx="1509117" cy="267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1138" i="1" dirty="0">
                <a:solidFill>
                  <a:schemeClr val="accent2"/>
                </a:solidFill>
              </a:rPr>
              <a:t>Départements</a:t>
            </a:r>
          </a:p>
        </p:txBody>
      </p:sp>
      <p:sp>
        <p:nvSpPr>
          <p:cNvPr id="28" name="ZoneTexte 17"/>
          <p:cNvSpPr txBox="1">
            <a:spLocks noChangeArrowheads="1"/>
          </p:cNvSpPr>
          <p:nvPr/>
        </p:nvSpPr>
        <p:spPr bwMode="auto">
          <a:xfrm>
            <a:off x="2500390" y="1427569"/>
            <a:ext cx="1509117" cy="267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1138" i="1" dirty="0">
                <a:solidFill>
                  <a:schemeClr val="accent2"/>
                </a:solidFill>
              </a:rPr>
              <a:t>EPCI</a:t>
            </a:r>
          </a:p>
        </p:txBody>
      </p:sp>
      <p:sp>
        <p:nvSpPr>
          <p:cNvPr id="29" name="ZoneTexte 17"/>
          <p:cNvSpPr txBox="1">
            <a:spLocks noChangeArrowheads="1"/>
          </p:cNvSpPr>
          <p:nvPr/>
        </p:nvSpPr>
        <p:spPr bwMode="auto">
          <a:xfrm>
            <a:off x="2703663" y="859064"/>
            <a:ext cx="1509117" cy="267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1138" i="1" dirty="0">
                <a:solidFill>
                  <a:schemeClr val="accent2"/>
                </a:solidFill>
              </a:rPr>
              <a:t>Communes</a:t>
            </a:r>
          </a:p>
        </p:txBody>
      </p:sp>
      <p:sp>
        <p:nvSpPr>
          <p:cNvPr id="30" name="ZoneTexte 33"/>
          <p:cNvSpPr txBox="1">
            <a:spLocks noChangeArrowheads="1"/>
          </p:cNvSpPr>
          <p:nvPr/>
        </p:nvSpPr>
        <p:spPr bwMode="auto">
          <a:xfrm>
            <a:off x="544305" y="2957421"/>
            <a:ext cx="2175967" cy="24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975" i="1" dirty="0" smtClean="0">
                <a:solidFill>
                  <a:srgbClr val="C1953A"/>
                </a:solidFill>
              </a:rPr>
              <a:t>Services de l’Etat</a:t>
            </a:r>
            <a:endParaRPr lang="fr-FR" sz="975" i="1" dirty="0">
              <a:solidFill>
                <a:srgbClr val="C1953A"/>
              </a:solidFill>
            </a:endParaRPr>
          </a:p>
        </p:txBody>
      </p:sp>
      <p:sp>
        <p:nvSpPr>
          <p:cNvPr id="31" name="ZoneTexte 33"/>
          <p:cNvSpPr txBox="1">
            <a:spLocks noChangeArrowheads="1"/>
          </p:cNvSpPr>
          <p:nvPr/>
        </p:nvSpPr>
        <p:spPr bwMode="auto">
          <a:xfrm>
            <a:off x="2703663" y="3007473"/>
            <a:ext cx="2175967" cy="24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sz="975" i="1" dirty="0" smtClean="0">
                <a:solidFill>
                  <a:srgbClr val="C1953A"/>
                </a:solidFill>
              </a:rPr>
              <a:t>Chambres consulaires</a:t>
            </a:r>
            <a:endParaRPr lang="fr-FR" sz="975" i="1" dirty="0">
              <a:solidFill>
                <a:srgbClr val="C1953A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841425" y="5797551"/>
            <a:ext cx="4209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Proposition d’une typologie d’acteurs pouvant contribuer à l’atteinte des ODD sur un territoire. 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Liste non exhaustive !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 rotWithShape="1">
          <a:blip r:embed="rId2"/>
          <a:srcRect b="20947"/>
          <a:stretch/>
        </p:blipFill>
        <p:spPr>
          <a:xfrm>
            <a:off x="111243" y="6539193"/>
            <a:ext cx="1254726" cy="230470"/>
          </a:xfrm>
          <a:prstGeom prst="rect">
            <a:avLst/>
          </a:prstGeom>
        </p:spPr>
      </p:pic>
      <p:sp>
        <p:nvSpPr>
          <p:cNvPr id="35" name="ZoneTexte 34"/>
          <p:cNvSpPr txBox="1"/>
          <p:nvPr/>
        </p:nvSpPr>
        <p:spPr>
          <a:xfrm>
            <a:off x="6937421" y="6591353"/>
            <a:ext cx="53257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Ensemble vers les </a:t>
            </a:r>
            <a:r>
              <a:rPr lang="fr-FR" sz="1000" i="1" dirty="0" smtClean="0">
                <a:solidFill>
                  <a:srgbClr val="EC6523"/>
                </a:solidFill>
              </a:rPr>
              <a:t>O</a:t>
            </a:r>
            <a:r>
              <a:rPr lang="fr-FR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bjectifs de </a:t>
            </a:r>
            <a:r>
              <a:rPr lang="fr-FR" sz="1000" i="1" dirty="0" smtClean="0">
                <a:solidFill>
                  <a:srgbClr val="EC6523"/>
                </a:solidFill>
              </a:rPr>
              <a:t>D</a:t>
            </a:r>
            <a:r>
              <a:rPr lang="fr-FR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éveloppement </a:t>
            </a:r>
            <a:r>
              <a:rPr lang="fr-FR" sz="1000" i="1" dirty="0" smtClean="0">
                <a:solidFill>
                  <a:srgbClr val="EC6523"/>
                </a:solidFill>
              </a:rPr>
              <a:t>D</a:t>
            </a:r>
            <a:r>
              <a:rPr lang="fr-FR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urable</a:t>
            </a:r>
            <a:endParaRPr lang="fr-FR" sz="1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uban vers le haut 35"/>
          <p:cNvSpPr/>
          <p:nvPr/>
        </p:nvSpPr>
        <p:spPr>
          <a:xfrm>
            <a:off x="280709" y="99110"/>
            <a:ext cx="4497597" cy="353093"/>
          </a:xfrm>
          <a:prstGeom prst="ribbon2">
            <a:avLst>
              <a:gd name="adj1" fmla="val 16667"/>
              <a:gd name="adj2" fmla="val 70151"/>
            </a:avLst>
          </a:prstGeom>
          <a:solidFill>
            <a:srgbClr val="0A6E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 smtClean="0"/>
              <a:t>15 </a:t>
            </a:r>
            <a:r>
              <a:rPr lang="fr-FR" sz="1600" b="1" i="1" dirty="0"/>
              <a:t>– </a:t>
            </a:r>
            <a:r>
              <a:rPr lang="fr-FR" sz="1600" b="1" i="1" dirty="0" smtClean="0"/>
              <a:t>Cartographie des acteurs</a:t>
            </a:r>
            <a:endParaRPr lang="fr-FR" sz="1600" b="1" i="1" dirty="0"/>
          </a:p>
        </p:txBody>
      </p:sp>
    </p:spTree>
    <p:extLst>
      <p:ext uri="{BB962C8B-B14F-4D97-AF65-F5344CB8AC3E}">
        <p14:creationId xmlns:p14="http://schemas.microsoft.com/office/powerpoint/2010/main" val="2851985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123</Words>
  <Application>Microsoft Office PowerPoint</Application>
  <PresentationFormat>Format A4 (210 x 297 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15 - Cartographie des acteurs - La Méth'ODD</dc:title>
  <dc:creator>DREAL Bretagne</dc:creator>
  <cp:lastModifiedBy>ROBIN Doriane</cp:lastModifiedBy>
  <cp:revision>7</cp:revision>
  <dcterms:created xsi:type="dcterms:W3CDTF">2018-12-18T14:14:32Z</dcterms:created>
  <dcterms:modified xsi:type="dcterms:W3CDTF">2022-03-17T10:29:50Z</dcterms:modified>
</cp:coreProperties>
</file>